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88" r:id="rId3"/>
    <p:sldId id="259" r:id="rId4"/>
    <p:sldId id="260" r:id="rId5"/>
    <p:sldId id="289" r:id="rId6"/>
    <p:sldId id="279" r:id="rId7"/>
    <p:sldId id="265" r:id="rId8"/>
    <p:sldId id="266" r:id="rId9"/>
    <p:sldId id="304" r:id="rId10"/>
    <p:sldId id="278" r:id="rId11"/>
    <p:sldId id="270" r:id="rId12"/>
    <p:sldId id="286" r:id="rId13"/>
    <p:sldId id="263" r:id="rId14"/>
    <p:sldId id="262" r:id="rId15"/>
    <p:sldId id="294" r:id="rId16"/>
    <p:sldId id="299" r:id="rId17"/>
    <p:sldId id="301" r:id="rId18"/>
    <p:sldId id="300" r:id="rId19"/>
    <p:sldId id="281" r:id="rId20"/>
    <p:sldId id="268" r:id="rId21"/>
    <p:sldId id="302" r:id="rId22"/>
    <p:sldId id="298" r:id="rId23"/>
    <p:sldId id="303" r:id="rId24"/>
    <p:sldId id="269" r:id="rId25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87"/>
    <p:restoredTop sz="95607" autoAdjust="0"/>
  </p:normalViewPr>
  <p:slideViewPr>
    <p:cSldViewPr>
      <p:cViewPr varScale="1">
        <p:scale>
          <a:sx n="76" d="100"/>
          <a:sy n="76" d="100"/>
        </p:scale>
        <p:origin x="53" y="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8EC951F1-AA27-92DF-D8BD-BC40C9EE89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A08E854-A424-62D8-FF81-D75EF0477A4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EC511FB-2572-4AC4-845E-51DC41636D09}" type="datetimeFigureOut">
              <a:rPr lang="ja-JP" altLang="en-US"/>
              <a:pPr>
                <a:defRPr/>
              </a:pPr>
              <a:t>2023/6/22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25DD8B77-5DFB-344A-E739-54A8234A05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F8B733AA-6C6D-F3C9-703F-CBB1C6699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DCBD79-F240-4171-1475-8C6BE77EAC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595B15B-4F78-A61F-5B79-3ED010583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304AF2-1038-445C-92BF-F5EF2E3249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304AF2-1038-445C-92BF-F5EF2E32496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778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>
            <a:extLst>
              <a:ext uri="{FF2B5EF4-FFF2-40B4-BE49-F238E27FC236}">
                <a16:creationId xmlns:a16="http://schemas.microsoft.com/office/drawing/2014/main" id="{78AAE470-7AD9-FF65-5EBD-3FBE81C78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ノート プレースホルダー 2">
            <a:extLst>
              <a:ext uri="{FF2B5EF4-FFF2-40B4-BE49-F238E27FC236}">
                <a16:creationId xmlns:a16="http://schemas.microsoft.com/office/drawing/2014/main" id="{C8E0D7E4-350C-8CED-521D-A0A28D11C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19460" name="スライド番号プレースホルダー 3">
            <a:extLst>
              <a:ext uri="{FF2B5EF4-FFF2-40B4-BE49-F238E27FC236}">
                <a16:creationId xmlns:a16="http://schemas.microsoft.com/office/drawing/2014/main" id="{4C38050E-6E8C-AB63-389B-6632ED88E4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1E38238A-D6DC-4E38-A871-F45344EA7680}" type="slidenum">
              <a:rPr lang="ja-JP" altLang="en-US" sz="1200" smtClean="0"/>
              <a:pPr/>
              <a:t>12</a:t>
            </a:fld>
            <a:endParaRPr lang="ja-JP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92154A-ABA5-EC34-162D-2592573CF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10C69EB-4304-FDCA-E789-29D9C9E0C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CEABAC-6A1C-A4E6-A2C4-57F8605308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95E29-9679-4988-A07D-F948D00DC60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27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C76B0D-7C74-47B9-2273-141B4132B4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CECE38-6547-C870-1B26-F5F4D58B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3C035F-4A21-0EBC-2C0F-4BC5A6999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0139D-1E8F-479B-AB5F-27B9CA35C3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7798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F7A0AA-68C4-0CC3-11C2-B3A6A0628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72194-0BC6-8606-4F37-1A60CED52A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04594-690F-7F4E-0A8F-690B1107F8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C7AAF-9047-4A35-B396-B39AACC467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258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グラフ プレースホルダー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3D979C-A779-93A9-B4F5-C84DEF24F6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8AF27-B93B-FD1C-273B-7A20B39D4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6D1C81-E50D-0E65-CB33-7A542B5FF1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DD147-4B2F-4564-A0C5-B51F844A21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044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BC04D5-B647-FBA2-FCCB-AD135D2CFF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5A42B2-2F70-A7C6-A1FD-5361E9DA0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F89808-C913-8CEF-01B0-6DFD31A91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8F266-2D84-485A-A364-6A2737002B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0204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5EFEF3-5E9D-8411-1931-04025BB11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D879CD-2434-E690-CD28-0B0A26C2C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4F3CB7-D3DF-5DFE-3E25-A4408DF75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9BF8C-B30C-4789-92E1-7C4EF35379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3786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B4B885-41C4-FCDB-5F65-F32D57039E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09E38-9415-8133-5FC0-1BC33D41A8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ECE331-7E01-74E5-BE3B-69FD41F88A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572B1-5D6C-426E-8D50-238B8540FE5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523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03DC72E-36F8-1BB1-6EF1-67EDE7CDB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154B38-C0B7-59EF-89FC-628AB88BD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F206284-135A-194A-79CC-6C6DEC9EE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0074-D3B9-48DF-8A47-82E7FB5965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0516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BDA58B-5FFC-7B5E-D711-25A3550EF1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DAB60D-D9BB-C893-1D05-33AA909026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FEEF31-941B-E78F-7DF0-34E27A38AC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5437D-0A49-4BB8-A3C4-99A135276A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0602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F0EFBAE-C283-DBD2-0E34-AA8719E92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A28571-FC4C-E143-BF5E-147B688F0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C61D0E-361B-CE79-363A-A0E4EFF8C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FE1E9-BE72-482F-BEDF-1118FEEE09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250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0A867E-73E7-DCF4-856C-7B5B7F5852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F250F-99E1-3B37-708A-91CCE1008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714CD7-3761-7CED-FD66-9EDA9B7D67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9772B-5EA2-43FF-B35C-B0FAE814F3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575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0E2EE8-0EB2-D540-AC1D-C9B8E8902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DE14F1-2295-B321-BB72-4CB02C623E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160782-A5BB-94AA-0947-9921DBA4C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A94E0-14DF-4E90-8B8D-DA818B42F4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8951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4308EB6-A3FE-FFF9-93F2-B66A84C93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7FEDF4-C570-E090-94F4-B763E380A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6CAC32-CDCA-BD8A-8C2C-4CBA3C7DF2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28E742-04A9-4D6D-726A-79E23E1B14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A3B673B-BAC6-4DA1-0DB5-CD1146EDF7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8A04988-2BF7-4CE9-BA68-17716E5B42C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FA43B0-3D14-886B-95B6-2901183949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576" y="1143000"/>
            <a:ext cx="7704856" cy="18288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ct val="150000"/>
              </a:lnSpc>
            </a:pPr>
            <a:r>
              <a:rPr lang="ja-JP" altLang="en-US" sz="2000" dirty="0"/>
              <a:t>　　令和５年度佐倉市国際文化大学</a:t>
            </a:r>
            <a:br>
              <a:rPr lang="ja-JP" altLang="en-US" sz="3600" dirty="0"/>
            </a:br>
            <a:r>
              <a:rPr lang="ja-JP" altLang="en-US" sz="3600" dirty="0"/>
              <a:t>　統計の深読み　社会の実情をつかむ</a:t>
            </a: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3297DFDE-DA4D-7674-B99F-4DB4AA5A4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3716338"/>
            <a:ext cx="4845050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ja-JP" sz="2000" dirty="0"/>
              <a:t>2023</a:t>
            </a:r>
            <a:r>
              <a:rPr lang="ja-JP" altLang="en-US" sz="2000" dirty="0"/>
              <a:t>年</a:t>
            </a:r>
            <a:r>
              <a:rPr lang="en-US" altLang="ja-JP" sz="2000" dirty="0"/>
              <a:t>7</a:t>
            </a:r>
            <a:r>
              <a:rPr lang="ja-JP" altLang="en-US" sz="2000" dirty="0"/>
              <a:t>月</a:t>
            </a:r>
            <a:r>
              <a:rPr lang="en-US" altLang="ja-JP" sz="2000" dirty="0"/>
              <a:t>1</a:t>
            </a:r>
            <a:r>
              <a:rPr lang="ja-JP" altLang="en-US" sz="2000" dirty="0"/>
              <a:t>日（土）</a:t>
            </a:r>
          </a:p>
          <a:p>
            <a:pPr algn="ctr" eaLnBrk="1" hangingPunct="1">
              <a:buFontTx/>
              <a:buNone/>
            </a:pPr>
            <a:r>
              <a:rPr lang="ja-JP" altLang="en-US" sz="2000" dirty="0"/>
              <a:t>佐倉市中央公民館大ホール</a:t>
            </a:r>
            <a:endParaRPr lang="en-US" altLang="ja-JP" sz="2000" dirty="0"/>
          </a:p>
          <a:p>
            <a:pPr algn="ctr" eaLnBrk="1" hangingPunct="1">
              <a:buFontTx/>
              <a:buNone/>
            </a:pPr>
            <a:endParaRPr lang="ja-JP" altLang="en-US" sz="2000" dirty="0"/>
          </a:p>
          <a:p>
            <a:pPr algn="ctr" eaLnBrk="1" hangingPunct="1">
              <a:buFontTx/>
              <a:buNone/>
            </a:pPr>
            <a:r>
              <a:rPr lang="ja-JP" altLang="en-US" sz="1800" dirty="0"/>
              <a:t>アルファ社会科学（株</a:t>
            </a:r>
            <a:r>
              <a:rPr lang="en-US" altLang="ja-JP" sz="1800" dirty="0"/>
              <a:t>) </a:t>
            </a:r>
            <a:r>
              <a:rPr lang="ja-JP" altLang="en-US" sz="1800" dirty="0"/>
              <a:t>主席研究員</a:t>
            </a:r>
            <a:endParaRPr lang="en-US" altLang="ja-JP" sz="1800" dirty="0"/>
          </a:p>
          <a:p>
            <a:pPr algn="ctr" eaLnBrk="1" hangingPunct="1">
              <a:buFontTx/>
              <a:buNone/>
            </a:pPr>
            <a:r>
              <a:rPr lang="ja-JP" altLang="en-US" sz="1800" dirty="0"/>
              <a:t>統計データ分析家・統計</a:t>
            </a:r>
            <a:r>
              <a:rPr lang="ja-JP" altLang="en-US" sz="2000" dirty="0"/>
              <a:t>探偵</a:t>
            </a:r>
          </a:p>
          <a:p>
            <a:pPr algn="ctr" eaLnBrk="1" hangingPunct="1">
              <a:buFontTx/>
              <a:buNone/>
            </a:pPr>
            <a:r>
              <a:rPr lang="ja-JP" altLang="en-US" dirty="0"/>
              <a:t>本川　裕</a:t>
            </a:r>
            <a:endParaRPr lang="en-US" altLang="ja-JP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14393C8-5B72-30B1-C124-4EECB69DFB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714" y="260648"/>
            <a:ext cx="7772400" cy="830262"/>
          </a:xfrm>
        </p:spPr>
        <p:txBody>
          <a:bodyPr/>
          <a:lstStyle/>
          <a:p>
            <a:pPr eaLnBrk="1" hangingPunct="1"/>
            <a:r>
              <a:rPr lang="ja-JP" altLang="en-US" sz="3500" dirty="0"/>
              <a:t>千葉県の特色（</a:t>
            </a:r>
            <a:r>
              <a:rPr lang="en-US" altLang="ja-JP" sz="3500" dirty="0"/>
              <a:t>1</a:t>
            </a:r>
            <a:r>
              <a:rPr lang="ja-JP" altLang="en-US" sz="3500" dirty="0"/>
              <a:t>）ベッドタウン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6F3F7F3-A97D-3A7C-E2F5-94EC3D492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68760"/>
            <a:ext cx="5078421" cy="54940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E01DE71-C1DE-66DD-6D7E-EE76D4DF3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専業主婦の県奈良</a:t>
            </a:r>
          </a:p>
        </p:txBody>
      </p:sp>
      <p:pic>
        <p:nvPicPr>
          <p:cNvPr id="14339" name="Picture 5">
            <a:extLst>
              <a:ext uri="{FF2B5EF4-FFF2-40B4-BE49-F238E27FC236}">
                <a16:creationId xmlns:a16="http://schemas.microsoft.com/office/drawing/2014/main" id="{7B1C844F-22D2-49C3-1754-269F691F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105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6076E7C2-C574-A97E-C34F-E4496773405B}"/>
              </a:ext>
            </a:extLst>
          </p:cNvPr>
          <p:cNvSpPr/>
          <p:nvPr/>
        </p:nvSpPr>
        <p:spPr>
          <a:xfrm>
            <a:off x="2771800" y="2636912"/>
            <a:ext cx="144016" cy="1728192"/>
          </a:xfrm>
          <a:prstGeom prst="roundRect">
            <a:avLst/>
          </a:prstGeom>
          <a:noFill/>
          <a:ln w="222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C5FDB6-2BE4-6ABE-6D6F-C8669EA4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648072"/>
          </a:xfrm>
        </p:spPr>
        <p:txBody>
          <a:bodyPr/>
          <a:lstStyle/>
          <a:p>
            <a:r>
              <a:rPr lang="ja-JP" altLang="en-US" sz="3500" dirty="0"/>
              <a:t>千葉県の特色（</a:t>
            </a:r>
            <a:r>
              <a:rPr lang="en-US" altLang="ja-JP" sz="3500" dirty="0"/>
              <a:t>2</a:t>
            </a:r>
            <a:r>
              <a:rPr lang="ja-JP" altLang="en-US" sz="3500" dirty="0"/>
              <a:t>）低地居住</a:t>
            </a:r>
            <a:endParaRPr kumimoji="1" lang="ja-JP" altLang="en-US" sz="3500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BCFF01-5806-DE50-F254-06AD3D275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90" y="1196753"/>
            <a:ext cx="8024766" cy="561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1248AB4-3E8C-81A8-9D03-528E22165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2463" y="161925"/>
            <a:ext cx="7772400" cy="819150"/>
          </a:xfrm>
        </p:spPr>
        <p:txBody>
          <a:bodyPr/>
          <a:lstStyle/>
          <a:p>
            <a:pPr eaLnBrk="1" hangingPunct="1"/>
            <a:r>
              <a:rPr lang="ja-JP" altLang="en-US" sz="3500" dirty="0"/>
              <a:t>千葉県の特色（</a:t>
            </a:r>
            <a:r>
              <a:rPr lang="en-US" altLang="ja-JP" sz="3500" dirty="0"/>
              <a:t>3</a:t>
            </a:r>
            <a:r>
              <a:rPr lang="ja-JP" altLang="en-US" sz="3500" dirty="0"/>
              <a:t>）低い宗教的意識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096C321-7F37-2148-071A-4A9EC17C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1075"/>
            <a:ext cx="5427471" cy="58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7">
            <a:extLst>
              <a:ext uri="{FF2B5EF4-FFF2-40B4-BE49-F238E27FC236}">
                <a16:creationId xmlns:a16="http://schemas.microsoft.com/office/drawing/2014/main" id="{6CBEB4AF-D11B-8F63-2107-FA4AA8B3B2CA}"/>
              </a:ext>
            </a:extLst>
          </p:cNvPr>
          <p:cNvSpPr txBox="1"/>
          <p:nvPr/>
        </p:nvSpPr>
        <p:spPr>
          <a:xfrm>
            <a:off x="5724128" y="4149080"/>
            <a:ext cx="3672408" cy="212126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0" i="0" u="none" strike="noStrike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祖先信仰</a:t>
            </a:r>
            <a:endParaRPr lang="en-US" altLang="ja-JP" sz="1600" b="0" i="0" u="none" strike="noStrike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1600" b="0" i="0" u="none" strike="noStrike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（家の祖先に強いつながり）</a:t>
            </a:r>
            <a:r>
              <a:rPr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1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b="0" i="0" u="none" strike="noStrike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神仏のご利益</a:t>
            </a:r>
            <a:endParaRPr lang="en-US" altLang="ja-JP" sz="1600" b="0" i="0" u="none" strike="noStrike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b="0" i="0" u="none" strike="noStrike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（神仏に頼んだ願い事がかなう）</a:t>
            </a:r>
            <a:r>
              <a:rPr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endParaRPr lang="en-US" altLang="ja-JP" sz="1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ja-JP" altLang="en-US" sz="1600" b="0" i="0" u="none" strike="noStrike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無常観</a:t>
            </a:r>
            <a:endParaRPr lang="en-US" altLang="ja-JP" sz="1600" b="0" i="0" u="none" strike="noStrike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b="0" i="0" u="none" strike="noStrike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（すべてが滅びやすく変わりやすい）</a:t>
            </a:r>
            <a:endParaRPr lang="en-US" altLang="ja-JP" sz="1600" b="0" i="0" u="none" strike="noStrike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b="0" i="0" u="none" strike="noStrike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 死後の世界</a:t>
            </a:r>
            <a:endParaRPr lang="en-US" altLang="ja-JP" sz="1600" b="0" i="0" u="none" strike="noStrike" dirty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b="0" i="0" u="none" strike="noStrike" dirty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（死後の世界はないとも言えない）</a:t>
            </a:r>
            <a:r>
              <a:rPr lang="ja-JP" altLang="en-US" sz="16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endParaRPr kumimoji="1" lang="ja-JP" altLang="en-US" sz="16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7B489A61-F6ED-03DF-10A9-4921B7BB23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116632"/>
            <a:ext cx="8712968" cy="576064"/>
          </a:xfrm>
        </p:spPr>
        <p:txBody>
          <a:bodyPr/>
          <a:lstStyle/>
          <a:p>
            <a:pPr algn="l" eaLnBrk="1" hangingPunct="1"/>
            <a:r>
              <a:rPr lang="ja-JP" altLang="en-US" sz="3500" dirty="0"/>
              <a:t>千葉県の特色（</a:t>
            </a:r>
            <a:r>
              <a:rPr lang="en-US" altLang="ja-JP" sz="3500" dirty="0"/>
              <a:t>4</a:t>
            </a:r>
            <a:r>
              <a:rPr lang="ja-JP" altLang="en-US" sz="3500" dirty="0"/>
              <a:t>）郷土意識の大きな地域差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FB0AC7-3F38-D5BD-BCC7-8D93CDBCA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754453"/>
            <a:ext cx="5688632" cy="60935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>
            <a:extLst>
              <a:ext uri="{FF2B5EF4-FFF2-40B4-BE49-F238E27FC236}">
                <a16:creationId xmlns:a16="http://schemas.microsoft.com/office/drawing/2014/main" id="{74D7FA03-6631-9A05-6483-3326FCEC3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523256"/>
          </a:xfrm>
        </p:spPr>
        <p:txBody>
          <a:bodyPr/>
          <a:lstStyle/>
          <a:p>
            <a:r>
              <a:rPr lang="ja-JP" altLang="en-US" sz="3000" dirty="0"/>
              <a:t>統計の深読み</a:t>
            </a:r>
            <a:br>
              <a:rPr lang="en-US" altLang="ja-JP" dirty="0"/>
            </a:br>
            <a:r>
              <a:rPr lang="ja-JP" altLang="en-US" dirty="0"/>
              <a:t>統計探偵の探偵術（１）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1EBE51-2941-13C4-4C38-BCCA5D7A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11896"/>
            <a:ext cx="7772400" cy="489654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ja-JP" altLang="en-US" dirty="0"/>
              <a:t>ウラを取る</a:t>
            </a:r>
            <a:endParaRPr lang="en-US" altLang="ja-JP" dirty="0"/>
          </a:p>
          <a:p>
            <a:pPr>
              <a:defRPr/>
            </a:pPr>
            <a:r>
              <a:rPr lang="ja-JP" altLang="en-US" sz="2800" dirty="0"/>
              <a:t>異次元のデータを突き合わせる</a:t>
            </a:r>
            <a:endParaRPr lang="en-US" altLang="ja-JP" sz="2800" dirty="0"/>
          </a:p>
          <a:p>
            <a:pPr marL="0" indent="0">
              <a:buNone/>
              <a:defRPr/>
            </a:pPr>
            <a:r>
              <a:rPr lang="ja-JP" altLang="en-US" sz="1800" dirty="0"/>
              <a:t>　　　　例：年齢別身の回りの用事時間推移（前掲）と年齢別</a:t>
            </a:r>
            <a:r>
              <a:rPr lang="en-US" altLang="ja-JP" sz="1800" dirty="0"/>
              <a:t>BMI</a:t>
            </a:r>
            <a:r>
              <a:rPr lang="ja-JP" altLang="en-US" sz="1800" dirty="0"/>
              <a:t>推移</a:t>
            </a:r>
            <a:endParaRPr lang="en-US" altLang="ja-JP" sz="1800" dirty="0"/>
          </a:p>
          <a:p>
            <a:pPr marL="0" indent="0">
              <a:buNone/>
              <a:defRPr/>
            </a:pPr>
            <a:endParaRPr lang="en-US" altLang="ja-JP" sz="1800" dirty="0"/>
          </a:p>
          <a:p>
            <a:pPr marL="0" indent="0">
              <a:buNone/>
              <a:defRPr/>
            </a:pPr>
            <a:r>
              <a:rPr lang="ja-JP" altLang="en-US" dirty="0"/>
              <a:t>足で稼ぐ</a:t>
            </a:r>
            <a:endParaRPr lang="en-US" altLang="ja-JP" dirty="0"/>
          </a:p>
          <a:p>
            <a:pPr>
              <a:defRPr/>
            </a:pPr>
            <a:r>
              <a:rPr lang="ja-JP" altLang="en-US" sz="2800" dirty="0"/>
              <a:t>こまめにどんな統計があるかを探っておく</a:t>
            </a:r>
          </a:p>
          <a:p>
            <a:pPr marL="0" indent="0">
              <a:buFontTx/>
              <a:buNone/>
              <a:defRPr/>
            </a:pPr>
            <a:r>
              <a:rPr lang="ja-JP" altLang="en-US" sz="1800" dirty="0"/>
              <a:t>　　　　例：千葉県内各地域の愛郷心の違い</a:t>
            </a:r>
            <a:endParaRPr lang="en-US" altLang="ja-JP" sz="1800" dirty="0"/>
          </a:p>
          <a:p>
            <a:pPr marL="0" indent="0">
              <a:buFontTx/>
              <a:buNone/>
              <a:defRPr/>
            </a:pPr>
            <a:endParaRPr lang="en-US" altLang="ja-JP" sz="1800" dirty="0"/>
          </a:p>
          <a:p>
            <a:pPr marL="0" indent="0">
              <a:buFontTx/>
              <a:buNone/>
              <a:defRPr/>
            </a:pPr>
            <a:r>
              <a:rPr lang="ja-JP" altLang="en-US" dirty="0"/>
              <a:t>通常と異なるまとめ方</a:t>
            </a:r>
          </a:p>
          <a:p>
            <a:pPr>
              <a:defRPr/>
            </a:pPr>
            <a:r>
              <a:rPr lang="ja-JP" altLang="en-US" sz="2800" dirty="0"/>
              <a:t>散布図でグルーピング</a:t>
            </a:r>
            <a:endParaRPr lang="en-US" altLang="ja-JP" sz="2800" dirty="0"/>
          </a:p>
          <a:p>
            <a:pPr marL="0" indent="0">
              <a:buFontTx/>
              <a:buNone/>
              <a:defRPr/>
            </a:pPr>
            <a:r>
              <a:rPr lang="ja-JP" altLang="en-US" sz="1800" dirty="0"/>
              <a:t>　　　　例；歩く県民、歩かない県民</a:t>
            </a:r>
            <a:endParaRPr lang="en-US" altLang="ja-JP" sz="1800" dirty="0"/>
          </a:p>
          <a:p>
            <a:pPr marL="0" indent="0">
              <a:buFontTx/>
              <a:buNone/>
              <a:defRPr/>
            </a:pPr>
            <a:endParaRPr lang="ja-JP" altLang="en-US" sz="1800" dirty="0"/>
          </a:p>
          <a:p>
            <a:pPr>
              <a:defRPr/>
            </a:pPr>
            <a:endParaRPr lang="ja-JP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>
            <a:extLst>
              <a:ext uri="{FF2B5EF4-FFF2-40B4-BE49-F238E27FC236}">
                <a16:creationId xmlns:a16="http://schemas.microsoft.com/office/drawing/2014/main" id="{5591DD6F-060E-2A4A-BEAF-9A0D2652D0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年齢別</a:t>
            </a:r>
            <a:r>
              <a:rPr lang="en-US" altLang="ja-JP"/>
              <a:t>BMI</a:t>
            </a:r>
            <a:r>
              <a:rPr lang="ja-JP" altLang="en-US"/>
              <a:t>の推移</a:t>
            </a:r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FB61F6BB-CB91-705C-72A8-C879949E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5725"/>
            <a:ext cx="8839200" cy="668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>
            <a:extLst>
              <a:ext uri="{FF2B5EF4-FFF2-40B4-BE49-F238E27FC236}">
                <a16:creationId xmlns:a16="http://schemas.microsoft.com/office/drawing/2014/main" id="{B1C52F93-A7FC-9BAC-746A-C155376EF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9100" y="536575"/>
            <a:ext cx="8594725" cy="1289050"/>
          </a:xfrm>
        </p:spPr>
        <p:txBody>
          <a:bodyPr/>
          <a:lstStyle/>
          <a:p>
            <a:r>
              <a:rPr lang="ja-JP" altLang="en-US" dirty="0"/>
              <a:t>歩く県民、歩かない県民</a:t>
            </a:r>
          </a:p>
        </p:txBody>
      </p:sp>
      <p:sp>
        <p:nvSpPr>
          <p:cNvPr id="24579" name="グラフ プレースホルダー 1">
            <a:extLst>
              <a:ext uri="{FF2B5EF4-FFF2-40B4-BE49-F238E27FC236}">
                <a16:creationId xmlns:a16="http://schemas.microsoft.com/office/drawing/2014/main" id="{924DCB8F-D4BA-A80A-8170-83179459CBBE}"/>
              </a:ext>
            </a:extLst>
          </p:cNvPr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4EBE3C5-2004-46B7-6D6E-3AA2A8719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624735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5327910-DACE-F25E-FC6E-9D75D52FE7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90500"/>
            <a:ext cx="7772400" cy="1294284"/>
          </a:xfrm>
        </p:spPr>
        <p:txBody>
          <a:bodyPr/>
          <a:lstStyle/>
          <a:p>
            <a:pPr eaLnBrk="1" hangingPunct="1"/>
            <a:r>
              <a:rPr lang="ja-JP" altLang="en-US" sz="3000" dirty="0"/>
              <a:t>統計の深読み</a:t>
            </a:r>
            <a:br>
              <a:rPr lang="en-US" altLang="ja-JP" dirty="0"/>
            </a:br>
            <a:r>
              <a:rPr lang="ja-JP" altLang="en-US" dirty="0"/>
              <a:t>統計探偵の探偵術（</a:t>
            </a:r>
            <a:r>
              <a:rPr lang="en-US" altLang="ja-JP" dirty="0"/>
              <a:t>2</a:t>
            </a:r>
            <a:r>
              <a:rPr lang="ja-JP" altLang="en-US" dirty="0"/>
              <a:t>）</a:t>
            </a: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ACBEFDD-1459-59DD-0A6A-D878FA045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7529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ja-JP" altLang="en-US" dirty="0"/>
              <a:t>年齢バイアスを除去</a:t>
            </a:r>
            <a:endParaRPr lang="en-US" altLang="ja-JP" dirty="0"/>
          </a:p>
          <a:p>
            <a:pPr marL="0" indent="0">
              <a:buFontTx/>
              <a:buNone/>
              <a:defRPr/>
            </a:pPr>
            <a:endParaRPr lang="en-US" altLang="ja-JP" sz="2400" dirty="0"/>
          </a:p>
          <a:p>
            <a:pPr>
              <a:defRPr/>
            </a:pPr>
            <a:r>
              <a:rPr lang="ja-JP" altLang="en-US" sz="2400" dirty="0"/>
              <a:t>年齢別の推移（例えば高齢者だけの推移）</a:t>
            </a:r>
            <a:endParaRPr lang="en-US" altLang="ja-JP" sz="2400" dirty="0"/>
          </a:p>
          <a:p>
            <a:pPr marL="0" indent="0">
              <a:lnSpc>
                <a:spcPts val="2000"/>
              </a:lnSpc>
              <a:buFontTx/>
              <a:buNone/>
              <a:defRPr/>
            </a:pPr>
            <a:r>
              <a:rPr lang="ja-JP" altLang="en-US" sz="2400" dirty="0"/>
              <a:t>　　　　</a:t>
            </a:r>
            <a:r>
              <a:rPr lang="ja-JP" altLang="en-US" sz="1800" dirty="0"/>
              <a:t>例：カロリー摂取量の推移</a:t>
            </a:r>
            <a:endParaRPr lang="en-US" altLang="ja-JP" sz="1800" dirty="0"/>
          </a:p>
          <a:p>
            <a:pPr>
              <a:defRPr/>
            </a:pPr>
            <a:r>
              <a:rPr lang="ja-JP" altLang="en-US" sz="2400" dirty="0"/>
              <a:t>年齢調整による標準化</a:t>
            </a:r>
            <a:endParaRPr lang="en-US" altLang="ja-JP" sz="2400" dirty="0"/>
          </a:p>
          <a:p>
            <a:pPr marL="0" indent="0">
              <a:lnSpc>
                <a:spcPts val="2000"/>
              </a:lnSpc>
              <a:buFontTx/>
              <a:buNone/>
              <a:defRPr/>
            </a:pPr>
            <a:r>
              <a:rPr lang="ja-JP" altLang="en-US" dirty="0"/>
              <a:t>　　　</a:t>
            </a:r>
            <a:r>
              <a:rPr lang="ja-JP" altLang="en-US" sz="1800" dirty="0"/>
              <a:t>例：がん死亡率の推移</a:t>
            </a:r>
            <a:endParaRPr lang="en-US" altLang="ja-JP" sz="1800" dirty="0"/>
          </a:p>
          <a:p>
            <a:pPr>
              <a:defRPr/>
            </a:pPr>
            <a:r>
              <a:rPr lang="ja-JP" altLang="en-US" sz="2400" dirty="0"/>
              <a:t>年齢と相関させた散布図</a:t>
            </a:r>
            <a:endParaRPr lang="en-US" altLang="ja-JP" sz="2400" dirty="0"/>
          </a:p>
          <a:p>
            <a:pPr marL="0" indent="0">
              <a:lnSpc>
                <a:spcPts val="2000"/>
              </a:lnSpc>
              <a:buFontTx/>
              <a:buNone/>
              <a:defRPr/>
            </a:pPr>
            <a:r>
              <a:rPr lang="ja-JP" altLang="en-US" sz="4000" dirty="0"/>
              <a:t>　　 </a:t>
            </a:r>
            <a:r>
              <a:rPr lang="ja-JP" altLang="en-US" sz="1800" dirty="0"/>
              <a:t>例：医療費の推移の各国比較</a:t>
            </a:r>
            <a:endParaRPr lang="en-US" altLang="ja-JP" sz="1800" dirty="0"/>
          </a:p>
          <a:p>
            <a:pPr marL="0" indent="0">
              <a:buFontTx/>
              <a:buNone/>
              <a:defRPr/>
            </a:pPr>
            <a:endParaRPr lang="en-US" altLang="ja-JP" sz="2400" dirty="0"/>
          </a:p>
          <a:p>
            <a:pPr marL="0" indent="0">
              <a:buFontTx/>
              <a:buNone/>
              <a:defRPr/>
            </a:pPr>
            <a:r>
              <a:rPr lang="ja-JP" altLang="en-US" sz="2400" dirty="0"/>
              <a:t>　　★いずれかを選ぶ</a:t>
            </a:r>
          </a:p>
          <a:p>
            <a:pPr marL="0" indent="0">
              <a:buFontTx/>
              <a:buNone/>
              <a:defRPr/>
            </a:pPr>
            <a:endParaRPr lang="ja-JP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FC906B5-3B8E-1F85-0394-85EA84892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年齢別摂取カロリー推移</a:t>
            </a:r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60E79398-FA56-AB38-69CE-94F106051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0175"/>
            <a:ext cx="8843963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タイトル 1">
            <a:extLst>
              <a:ext uri="{FF2B5EF4-FFF2-40B4-BE49-F238E27FC236}">
                <a16:creationId xmlns:a16="http://schemas.microsoft.com/office/drawing/2014/main" id="{18FDCCA6-277B-FE3F-9F79-4E1D674E3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略歴</a:t>
            </a:r>
          </a:p>
        </p:txBody>
      </p:sp>
      <p:sp>
        <p:nvSpPr>
          <p:cNvPr id="4099" name="コンテンツ プレースホルダー 2">
            <a:extLst>
              <a:ext uri="{FF2B5EF4-FFF2-40B4-BE49-F238E27FC236}">
                <a16:creationId xmlns:a16="http://schemas.microsoft.com/office/drawing/2014/main" id="{D962ED47-8327-364C-F759-E4CD34D449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ja-JP" altLang="en-US"/>
              <a:t>出身：東京大学農学系大学院（農業経済学）</a:t>
            </a:r>
          </a:p>
          <a:p>
            <a:pPr marL="0" indent="0">
              <a:buFontTx/>
              <a:buNone/>
            </a:pPr>
            <a:r>
              <a:rPr lang="ja-JP" altLang="en-US"/>
              <a:t>勤務：財団法人国民経済研究協会研究員</a:t>
            </a:r>
          </a:p>
          <a:p>
            <a:pPr marL="0" indent="0">
              <a:buFontTx/>
              <a:buNone/>
            </a:pPr>
            <a:r>
              <a:rPr lang="ja-JP" altLang="en-US"/>
              <a:t>　　　　同、常務理事研究部長（～</a:t>
            </a:r>
            <a:r>
              <a:rPr lang="en-US" altLang="ja-JP"/>
              <a:t>2004</a:t>
            </a:r>
            <a:r>
              <a:rPr lang="ja-JP" altLang="en-US"/>
              <a:t>年）</a:t>
            </a:r>
          </a:p>
          <a:p>
            <a:pPr marL="0" indent="0">
              <a:buFontTx/>
              <a:buNone/>
            </a:pPr>
            <a:r>
              <a:rPr lang="ja-JP" altLang="en-US"/>
              <a:t>現在：アルファ社会科学（株）主席研究員</a:t>
            </a:r>
          </a:p>
          <a:p>
            <a:pPr marL="0" indent="0">
              <a:buFontTx/>
              <a:buNone/>
            </a:pPr>
            <a:r>
              <a:rPr lang="ja-JP" altLang="en-US"/>
              <a:t>活動：社会実情データ図録サイト（</a:t>
            </a:r>
            <a:r>
              <a:rPr lang="en-US" altLang="ja-JP"/>
              <a:t>2004</a:t>
            </a:r>
            <a:r>
              <a:rPr lang="ja-JP" altLang="en-US"/>
              <a:t>年～）</a:t>
            </a:r>
            <a:endParaRPr lang="en-US" altLang="ja-JP"/>
          </a:p>
          <a:p>
            <a:pPr marL="0" indent="0">
              <a:buFontTx/>
              <a:buNone/>
            </a:pPr>
            <a:r>
              <a:rPr lang="ja-JP" altLang="en-US"/>
              <a:t>　　　　書籍・雑誌・ビジネスサイト記事執筆、</a:t>
            </a:r>
            <a:endParaRPr lang="en-US" altLang="ja-JP"/>
          </a:p>
          <a:p>
            <a:pPr marL="0" indent="0">
              <a:buFontTx/>
              <a:buNone/>
            </a:pPr>
            <a:r>
              <a:rPr lang="ja-JP" altLang="en-US"/>
              <a:t>　　　　統計探偵（依頼に応じて統計探索）</a:t>
            </a:r>
            <a:endParaRPr lang="en-US" altLang="ja-JP"/>
          </a:p>
          <a:p>
            <a:pPr marL="0" indent="0">
              <a:buFontTx/>
              <a:buNone/>
            </a:pPr>
            <a:endParaRPr lang="en-US" altLang="ja-JP"/>
          </a:p>
          <a:p>
            <a:pPr marL="0" indent="0">
              <a:buFontTx/>
              <a:buNone/>
            </a:pPr>
            <a:endParaRPr lang="ja-JP" altLang="en-US"/>
          </a:p>
          <a:p>
            <a:pPr marL="0" indent="0">
              <a:buFontTx/>
              <a:buNone/>
            </a:pPr>
            <a:endParaRPr lang="ja-JP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24DD412-B584-37FC-3778-A4A20632D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1000"/>
              <a:t>がんによる死亡率の推移</a:t>
            </a:r>
          </a:p>
        </p:txBody>
      </p:sp>
      <p:pic>
        <p:nvPicPr>
          <p:cNvPr id="27651" name="図 2">
            <a:extLst>
              <a:ext uri="{FF2B5EF4-FFF2-40B4-BE49-F238E27FC236}">
                <a16:creationId xmlns:a16="http://schemas.microsoft.com/office/drawing/2014/main" id="{3BCF03B6-78BC-AB55-2EF1-E3A42CCF5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4450"/>
            <a:ext cx="8137525" cy="678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>
            <a:extLst>
              <a:ext uri="{FF2B5EF4-FFF2-40B4-BE49-F238E27FC236}">
                <a16:creationId xmlns:a16="http://schemas.microsoft.com/office/drawing/2014/main" id="{524ECFB4-4E5F-F08A-72C8-EA82C2CCE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2400"/>
              <a:t>散布図による年齢バイアス除去</a:t>
            </a:r>
          </a:p>
        </p:txBody>
      </p:sp>
      <p:sp>
        <p:nvSpPr>
          <p:cNvPr id="28675" name="グラフ プレースホルダー 2">
            <a:extLst>
              <a:ext uri="{FF2B5EF4-FFF2-40B4-BE49-F238E27FC236}">
                <a16:creationId xmlns:a16="http://schemas.microsoft.com/office/drawing/2014/main" id="{B360D913-7BAF-4457-1971-AA2BB939869E}"/>
              </a:ext>
            </a:extLst>
          </p:cNvPr>
          <p:cNvSpPr>
            <a:spLocks noGrp="1" noChangeArrowheads="1" noTextEdit="1"/>
          </p:cNvSpPr>
          <p:nvPr>
            <p:ph type="chart" idx="1"/>
          </p:nvPr>
        </p:nvSpPr>
        <p:spPr/>
      </p:sp>
      <p:pic>
        <p:nvPicPr>
          <p:cNvPr id="28676" name="図 4">
            <a:extLst>
              <a:ext uri="{FF2B5EF4-FFF2-40B4-BE49-F238E27FC236}">
                <a16:creationId xmlns:a16="http://schemas.microsoft.com/office/drawing/2014/main" id="{82111E09-933E-BE37-53B9-8E2188FC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28575"/>
            <a:ext cx="725487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吹き出し: 折線 1">
            <a:extLst>
              <a:ext uri="{FF2B5EF4-FFF2-40B4-BE49-F238E27FC236}">
                <a16:creationId xmlns:a16="http://schemas.microsoft.com/office/drawing/2014/main" id="{11482A65-EA7D-F6BF-7AFE-E9CA2BBFA3B0}"/>
              </a:ext>
            </a:extLst>
          </p:cNvPr>
          <p:cNvSpPr/>
          <p:nvPr/>
        </p:nvSpPr>
        <p:spPr>
          <a:xfrm>
            <a:off x="6156325" y="4868863"/>
            <a:ext cx="2043113" cy="576262"/>
          </a:xfrm>
          <a:prstGeom prst="borderCallout2">
            <a:avLst>
              <a:gd name="adj1" fmla="val -24541"/>
              <a:gd name="adj2" fmla="val 41859"/>
              <a:gd name="adj3" fmla="val -210330"/>
              <a:gd name="adj4" fmla="val 37289"/>
              <a:gd name="adj5" fmla="val -251863"/>
              <a:gd name="adj6" fmla="val 16106"/>
            </a:avLst>
          </a:prstGeom>
          <a:solidFill>
            <a:schemeClr val="bg1"/>
          </a:solidFill>
          <a:ln w="22225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1600" b="1" dirty="0">
                <a:solidFill>
                  <a:srgbClr val="FF0000"/>
                </a:solidFill>
              </a:rPr>
              <a:t>点線は統計の定義が変更された影響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>
            <a:extLst>
              <a:ext uri="{FF2B5EF4-FFF2-40B4-BE49-F238E27FC236}">
                <a16:creationId xmlns:a16="http://schemas.microsoft.com/office/drawing/2014/main" id="{482850CB-B592-8CC9-F758-32B563844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1728192"/>
          </a:xfrm>
        </p:spPr>
        <p:txBody>
          <a:bodyPr/>
          <a:lstStyle/>
          <a:p>
            <a:r>
              <a:rPr lang="ja-JP" altLang="en-US" sz="3000" dirty="0"/>
              <a:t>統計の深読み</a:t>
            </a:r>
            <a:br>
              <a:rPr lang="en-US" altLang="ja-JP" dirty="0"/>
            </a:br>
            <a:r>
              <a:rPr lang="ja-JP" altLang="en-US" sz="3500" dirty="0"/>
              <a:t>真実が明らかになる一方で</a:t>
            </a:r>
            <a:br>
              <a:rPr lang="en-US" altLang="ja-JP" sz="3500" dirty="0"/>
            </a:br>
            <a:r>
              <a:rPr lang="ja-JP" altLang="en-US" sz="3500" dirty="0"/>
              <a:t>怖い誤解につながるケースも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9358504-E980-73A0-4229-757955ADA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16833"/>
            <a:ext cx="6603104" cy="489190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9B46DD-837D-A32D-2A54-59BB16C6E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9E8BC304-6DD3-D310-F767-DC0EF430F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E12677-2CF5-40B3-26C4-73955DF9E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05" y="0"/>
            <a:ext cx="5092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96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1647522-366D-8192-4A64-019022CA71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412875"/>
            <a:ext cx="7772400" cy="1143000"/>
          </a:xfrm>
        </p:spPr>
        <p:txBody>
          <a:bodyPr/>
          <a:lstStyle/>
          <a:p>
            <a:pPr eaLnBrk="1" hangingPunct="1"/>
            <a:r>
              <a:rPr lang="ja-JP" altLang="en-US"/>
              <a:t>有難うございました。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A02C6924-152C-12FD-C592-DC581A9A6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886200"/>
            <a:ext cx="63246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/>
              <a:t>この資料は、ネット上でダウンロードできます。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/>
              <a:t>http://honkawa2.sakura.ne.jp/HDT2/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ja-JP" sz="2400"/>
              <a:t>→</a:t>
            </a:r>
            <a:r>
              <a:rPr lang="ja-JP" altLang="en-US" sz="2400"/>
              <a:t>ページ末尾「講演・講座･対談資料」の箇所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827A891-A021-EC66-5E7E-AE83B6153D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pPr eaLnBrk="1" hangingPunct="1"/>
            <a:r>
              <a:rPr lang="ja-JP" altLang="en-US" sz="4400"/>
              <a:t>社会実情データ図録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29E0094-457A-68B4-3C61-25FACD6F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296"/>
            <a:ext cx="9144000" cy="670340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55130D8-EC23-5E0C-4E27-4320FE2A696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図録例（市町村平均寿命）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BCC730C-A161-98E2-12E6-CC24813A1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7" y="-59452"/>
            <a:ext cx="9068586" cy="5720700"/>
          </a:xfrm>
          <a:prstGeom prst="rect">
            <a:avLst/>
          </a:prstGeom>
        </p:spPr>
      </p:pic>
      <p:sp>
        <p:nvSpPr>
          <p:cNvPr id="12" name="フローチャート: 代替処理 11">
            <a:extLst>
              <a:ext uri="{FF2B5EF4-FFF2-40B4-BE49-F238E27FC236}">
                <a16:creationId xmlns:a16="http://schemas.microsoft.com/office/drawing/2014/main" id="{D0342EBE-D3E3-2AB4-3B8C-7326452B7C68}"/>
              </a:ext>
            </a:extLst>
          </p:cNvPr>
          <p:cNvSpPr/>
          <p:nvPr/>
        </p:nvSpPr>
        <p:spPr>
          <a:xfrm>
            <a:off x="390897" y="3436521"/>
            <a:ext cx="8067303" cy="216024"/>
          </a:xfrm>
          <a:prstGeom prst="flowChartAlternateProcess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1F728C2-B23D-5C1F-6AC0-A22A4C7FD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85904"/>
            <a:ext cx="9144000" cy="12887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650832B-D67C-0691-E1B8-80DBBCAA8F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07375" cy="1143000"/>
          </a:xfrm>
        </p:spPr>
        <p:txBody>
          <a:bodyPr/>
          <a:lstStyle/>
          <a:p>
            <a:r>
              <a:rPr lang="ja-JP" altLang="en-US"/>
              <a:t>どんな統計データを取り上げるか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AD29FE-1ADD-0389-A464-FEAEEFAC0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33600"/>
            <a:ext cx="7772400" cy="43053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ja-JP" altLang="en-US" sz="2400" dirty="0"/>
              <a:t>ともかく「面白い」データ　</a:t>
            </a:r>
            <a:r>
              <a:rPr lang="ja-JP" altLang="ja-JP" sz="1800" dirty="0">
                <a:latin typeface="+mj-ea"/>
                <a:ea typeface="+mj-ea"/>
                <a:cs typeface="Times New Roman" panose="02020603050405020304" pitchFamily="18" charset="0"/>
              </a:rPr>
              <a:t>（「役に立つ」データかは二義的）</a:t>
            </a:r>
            <a:endParaRPr lang="ja-JP" altLang="en-US" sz="2400" dirty="0">
              <a:latin typeface="+mj-ea"/>
              <a:ea typeface="+mj-ea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ja-JP" altLang="en-US" sz="1800" dirty="0"/>
              <a:t>　　　ただしある程度以上「確からしい」データでないと迫力ナシ</a:t>
            </a:r>
            <a:endParaRPr lang="en-US" altLang="ja-JP" sz="1800" dirty="0"/>
          </a:p>
          <a:p>
            <a:pPr marL="0" indent="0" eaLnBrk="1" hangingPunct="1">
              <a:buFontTx/>
              <a:buNone/>
              <a:defRPr/>
            </a:pPr>
            <a:r>
              <a:rPr lang="ja-JP" altLang="en-US" sz="1800" dirty="0"/>
              <a:t>　　　インターネット調査は面白くてもあまり取り上げない</a:t>
            </a:r>
          </a:p>
          <a:p>
            <a:pPr eaLnBrk="1" hangingPunct="1">
              <a:defRPr/>
            </a:pPr>
            <a:r>
              <a:rPr lang="ja-JP" altLang="en-US" sz="2400" dirty="0"/>
              <a:t>基本的なデータ</a:t>
            </a:r>
          </a:p>
          <a:p>
            <a:pPr marL="0" indent="0" eaLnBrk="1" hangingPunct="1">
              <a:buFontTx/>
              <a:buNone/>
              <a:defRPr/>
            </a:pPr>
            <a:r>
              <a:rPr lang="ja-JP" altLang="en-US" sz="1800" dirty="0"/>
              <a:t>　　　ただし常識的な示し方以外の表現法を探る－グラフ表現、比較対象、</a:t>
            </a:r>
            <a:endParaRPr lang="en-US" altLang="ja-JP" sz="1800" dirty="0"/>
          </a:p>
          <a:p>
            <a:pPr marL="0" indent="0" eaLnBrk="1" hangingPunct="1">
              <a:buFontTx/>
              <a:buNone/>
              <a:defRPr/>
            </a:pPr>
            <a:r>
              <a:rPr lang="ja-JP" altLang="en-US" sz="1800" dirty="0"/>
              <a:t>　　　長い時系列など</a:t>
            </a:r>
          </a:p>
          <a:p>
            <a:pPr eaLnBrk="1" hangingPunct="1">
              <a:defRPr/>
            </a:pPr>
            <a:r>
              <a:rPr lang="ja-JP" altLang="en-US" sz="2400" dirty="0"/>
              <a:t>意外なデータ</a:t>
            </a:r>
          </a:p>
          <a:p>
            <a:pPr marL="0" indent="0" eaLnBrk="1" hangingPunct="1">
              <a:buFontTx/>
              <a:buNone/>
              <a:defRPr/>
            </a:pPr>
            <a:r>
              <a:rPr lang="ja-JP" altLang="en-US" sz="1800" dirty="0"/>
              <a:t>　　　思い込みと異なるデータ、そんなデータが得られると思えない、</a:t>
            </a:r>
            <a:endParaRPr lang="en-US" altLang="ja-JP" sz="1800" dirty="0"/>
          </a:p>
          <a:p>
            <a:pPr marL="0" indent="0" eaLnBrk="1" hangingPunct="1">
              <a:buFontTx/>
              <a:buNone/>
              <a:defRPr/>
            </a:pPr>
            <a:r>
              <a:rPr lang="ja-JP" altLang="en-US" sz="1800" dirty="0"/>
              <a:t>　　　意外な連想を呼ぶデータ、盲点をつくデータ</a:t>
            </a:r>
          </a:p>
          <a:p>
            <a:pPr eaLnBrk="1" hangingPunct="1">
              <a:defRPr/>
            </a:pPr>
            <a:r>
              <a:rPr lang="ja-JP" altLang="en-US" sz="2400" dirty="0"/>
              <a:t>自己発見につながるデータ</a:t>
            </a:r>
          </a:p>
          <a:p>
            <a:pPr marL="0" indent="0" eaLnBrk="1" hangingPunct="1">
              <a:buFontTx/>
              <a:buNone/>
              <a:defRPr/>
            </a:pPr>
            <a:r>
              <a:rPr lang="ja-JP" altLang="en-US" sz="1800" dirty="0"/>
              <a:t>　　　日本人が世界一、県民が日本一のデータ、大きな意識変化を示すデータ</a:t>
            </a:r>
          </a:p>
          <a:p>
            <a:pPr marL="0" indent="0" eaLnBrk="1" hangingPunct="1">
              <a:buFontTx/>
              <a:buNone/>
              <a:defRPr/>
            </a:pPr>
            <a:endParaRPr lang="en-US" altLang="ja-JP" dirty="0"/>
          </a:p>
          <a:p>
            <a:pPr eaLnBrk="1" hangingPunct="1">
              <a:defRPr/>
            </a:pPr>
            <a:endParaRPr lang="en-US" altLang="ja-JP" dirty="0"/>
          </a:p>
          <a:p>
            <a:pPr eaLnBrk="1" hangingPunct="1">
              <a:defRPr/>
            </a:pPr>
            <a:endParaRPr lang="ja-JP" altLang="ja-JP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63D74E5-F92E-C03C-4969-7A13396D73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5438" y="627063"/>
            <a:ext cx="8101012" cy="1076325"/>
          </a:xfrm>
        </p:spPr>
        <p:txBody>
          <a:bodyPr/>
          <a:lstStyle/>
          <a:p>
            <a:pPr eaLnBrk="1" hangingPunct="1"/>
            <a:r>
              <a:rPr lang="ja-JP" altLang="en-US"/>
              <a:t>専業主婦からキャリアウーマンへ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5787CE3-F97E-3947-1CC0-3CAF2FE339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pic>
        <p:nvPicPr>
          <p:cNvPr id="9220" name="図 2">
            <a:extLst>
              <a:ext uri="{FF2B5EF4-FFF2-40B4-BE49-F238E27FC236}">
                <a16:creationId xmlns:a16="http://schemas.microsoft.com/office/drawing/2014/main" id="{56AC4894-0845-A817-65EB-FE12A1E0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8785225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E9F189D-5753-CBB0-ED7A-8F6D4D088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609600"/>
            <a:ext cx="6324600" cy="1143000"/>
          </a:xfrm>
        </p:spPr>
        <p:txBody>
          <a:bodyPr/>
          <a:lstStyle/>
          <a:p>
            <a:pPr eaLnBrk="1" hangingPunct="1"/>
            <a:r>
              <a:rPr lang="ja-JP" altLang="en-US" sz="1600"/>
              <a:t>身の回りの用事（おしゃれ時間）女性</a:t>
            </a:r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DCA9B76D-C783-3BDE-F1E6-B7AA1EF3D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08013"/>
            <a:ext cx="6172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F0828F6-7EEB-EB78-A73F-897BFB4AC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1400"/>
              <a:t>身の回りの用事（おしゃれ時間）男性</a:t>
            </a:r>
          </a:p>
        </p:txBody>
      </p:sp>
      <p:pic>
        <p:nvPicPr>
          <p:cNvPr id="13315" name="Picture 5">
            <a:extLst>
              <a:ext uri="{FF2B5EF4-FFF2-40B4-BE49-F238E27FC236}">
                <a16:creationId xmlns:a16="http://schemas.microsoft.com/office/drawing/2014/main" id="{90A156CD-1AA2-BEC9-377E-FA01B28C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647700"/>
            <a:ext cx="6172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C95FB7-DA35-B281-0D91-43CE9896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64" y="121352"/>
            <a:ext cx="7772400" cy="504056"/>
          </a:xfrm>
        </p:spPr>
        <p:txBody>
          <a:bodyPr/>
          <a:lstStyle/>
          <a:p>
            <a:r>
              <a:rPr kumimoji="1" lang="ja-JP" altLang="en-US" sz="3000" dirty="0"/>
              <a:t>好きな肉、好きな魚の地域分布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A4F656-C5E1-8B40-BE03-971FCB564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6321A5-BD3E-EDEE-1B7D-2D7F9D1ED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994"/>
            <a:ext cx="4355976" cy="544045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F30BE7F-4443-FC24-4A5B-6F54C9ED0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1081268"/>
            <a:ext cx="4713337" cy="530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10416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612</Words>
  <Application>Microsoft Office PowerPoint</Application>
  <PresentationFormat>画面に合わせる (4:3)</PresentationFormat>
  <Paragraphs>84</Paragraphs>
  <Slides>24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ＭＳ Ｐゴシック</vt:lpstr>
      <vt:lpstr>ＭＳ ゴシック</vt:lpstr>
      <vt:lpstr>游ゴシック</vt:lpstr>
      <vt:lpstr>Arial</vt:lpstr>
      <vt:lpstr>Times New Roman</vt:lpstr>
      <vt:lpstr>標準デザイン</vt:lpstr>
      <vt:lpstr>　　令和５年度佐倉市国際文化大学 　統計の深読み　社会の実情をつかむ</vt:lpstr>
      <vt:lpstr>略歴</vt:lpstr>
      <vt:lpstr>社会実情データ図録</vt:lpstr>
      <vt:lpstr>図録例（市町村平均寿命）</vt:lpstr>
      <vt:lpstr>どんな統計データを取り上げるか</vt:lpstr>
      <vt:lpstr>専業主婦からキャリアウーマンへ</vt:lpstr>
      <vt:lpstr>身の回りの用事（おしゃれ時間）女性</vt:lpstr>
      <vt:lpstr>身の回りの用事（おしゃれ時間）男性</vt:lpstr>
      <vt:lpstr>好きな肉、好きな魚の地域分布</vt:lpstr>
      <vt:lpstr>千葉県の特色（1）ベッドタウン</vt:lpstr>
      <vt:lpstr>専業主婦の県奈良</vt:lpstr>
      <vt:lpstr>千葉県の特色（2）低地居住</vt:lpstr>
      <vt:lpstr>千葉県の特色（3）低い宗教的意識</vt:lpstr>
      <vt:lpstr>千葉県の特色（4）郷土意識の大きな地域差</vt:lpstr>
      <vt:lpstr>統計の深読み 統計探偵の探偵術（１）</vt:lpstr>
      <vt:lpstr>年齢別BMIの推移</vt:lpstr>
      <vt:lpstr>歩く県民、歩かない県民</vt:lpstr>
      <vt:lpstr>統計の深読み 統計探偵の探偵術（2）</vt:lpstr>
      <vt:lpstr>年齢別摂取カロリー推移</vt:lpstr>
      <vt:lpstr>がんによる死亡率の推移</vt:lpstr>
      <vt:lpstr>散布図による年齢バイアス除去</vt:lpstr>
      <vt:lpstr>統計の深読み 真実が明らかになる一方で 怖い誤解につながるケースも</vt:lpstr>
      <vt:lpstr>PowerPoint プレゼンテーション</vt:lpstr>
      <vt:lpstr>有難うございました。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女性の健康について何を知るべきか ～統計データ分析家の目から～</dc:title>
  <dc:creator>yh</dc:creator>
  <cp:lastModifiedBy>user</cp:lastModifiedBy>
  <cp:revision>91</cp:revision>
  <cp:lastPrinted>2023-06-22T12:42:57Z</cp:lastPrinted>
  <dcterms:created xsi:type="dcterms:W3CDTF">2016-01-26T07:38:51Z</dcterms:created>
  <dcterms:modified xsi:type="dcterms:W3CDTF">2023-06-22T12:51:28Z</dcterms:modified>
</cp:coreProperties>
</file>